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343" r:id="rId4"/>
    <p:sldId id="334" r:id="rId5"/>
    <p:sldId id="391" r:id="rId6"/>
    <p:sldId id="377" r:id="rId7"/>
    <p:sldId id="374" r:id="rId8"/>
    <p:sldId id="375" r:id="rId9"/>
    <p:sldId id="376" r:id="rId10"/>
    <p:sldId id="390" r:id="rId11"/>
    <p:sldId id="389" r:id="rId12"/>
    <p:sldId id="378" r:id="rId13"/>
    <p:sldId id="379" r:id="rId14"/>
    <p:sldId id="385" r:id="rId15"/>
    <p:sldId id="386" r:id="rId16"/>
    <p:sldId id="380" r:id="rId17"/>
    <p:sldId id="381" r:id="rId18"/>
    <p:sldId id="387" r:id="rId19"/>
    <p:sldId id="388" r:id="rId20"/>
    <p:sldId id="392" r:id="rId21"/>
    <p:sldId id="382" r:id="rId22"/>
    <p:sldId id="383" r:id="rId23"/>
    <p:sldId id="393" r:id="rId24"/>
    <p:sldId id="394" r:id="rId25"/>
    <p:sldId id="384" r:id="rId26"/>
    <p:sldId id="395" r:id="rId27"/>
    <p:sldId id="373" r:id="rId28"/>
    <p:sldId id="372" r:id="rId29"/>
    <p:sldId id="357" r:id="rId30"/>
    <p:sldId id="396" r:id="rId31"/>
    <p:sldId id="35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ABEA5B4-698B-4C5D-AE56-14ADAF7EE116}">
          <p14:sldIdLst>
            <p14:sldId id="256"/>
            <p14:sldId id="257"/>
            <p14:sldId id="343"/>
            <p14:sldId id="334"/>
            <p14:sldId id="391"/>
            <p14:sldId id="377"/>
            <p14:sldId id="374"/>
            <p14:sldId id="375"/>
            <p14:sldId id="376"/>
            <p14:sldId id="390"/>
            <p14:sldId id="389"/>
            <p14:sldId id="378"/>
            <p14:sldId id="379"/>
            <p14:sldId id="385"/>
            <p14:sldId id="386"/>
            <p14:sldId id="380"/>
            <p14:sldId id="381"/>
          </p14:sldIdLst>
        </p14:section>
        <p14:section name="Sección sin título" id="{22F24B85-7BAA-42DD-8D7F-6D1C430D774A}">
          <p14:sldIdLst>
            <p14:sldId id="387"/>
            <p14:sldId id="388"/>
            <p14:sldId id="392"/>
            <p14:sldId id="382"/>
            <p14:sldId id="383"/>
            <p14:sldId id="393"/>
            <p14:sldId id="394"/>
            <p14:sldId id="384"/>
            <p14:sldId id="395"/>
            <p14:sldId id="373"/>
            <p14:sldId id="372"/>
            <p14:sldId id="357"/>
            <p14:sldId id="396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8015" autoAdjust="0"/>
  </p:normalViewPr>
  <p:slideViewPr>
    <p:cSldViewPr snapToGrid="0">
      <p:cViewPr varScale="1">
        <p:scale>
          <a:sx n="67" d="100"/>
          <a:sy n="67" d="100"/>
        </p:scale>
        <p:origin x="1272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516DABE-85CE-4CF1-AF3A-7C6DEB74E5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36E3E1-1493-4022-8E44-06D8FBF52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442CE-16E6-4FAD-ADDE-307909474A30}" type="datetimeFigureOut">
              <a:rPr lang="es-CL" smtClean="0"/>
              <a:t>10-09-2021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0AA36-306D-4C1D-BA1A-C4E70ADF08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0F8266-D653-4599-8464-0477E55824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56386-D988-44B7-ACCD-99F42CC59E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6518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8D37-8278-4B9F-B5F5-9FB58D5B68B9}" type="datetimeFigureOut">
              <a:rPr lang="es-CL" smtClean="0"/>
              <a:t>10-09-2021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9C0B8-4589-4F75-A125-A52649EE3EF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15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02814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Implementación de error forzoso en el </a:t>
            </a:r>
            <a:r>
              <a:rPr lang="es-C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</a:t>
            </a:r>
            <a:endParaRPr lang="es-CL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Generación de error forzoso al momento de correr la aplicación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Visualización de los errores en </a:t>
            </a:r>
            <a:r>
              <a:rPr lang="es-C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crashalytics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012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84318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74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509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474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29C0B8-4589-4F75-A125-A52649EE3EFB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11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495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132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100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Implementación de Flow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934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CL" dirty="0"/>
              <a:t>Creación de proyecto en </a:t>
            </a:r>
            <a:r>
              <a:rPr lang="es-CL" dirty="0" err="1"/>
              <a:t>Firebase</a:t>
            </a:r>
            <a:endParaRPr lang="es-CL" dirty="0"/>
          </a:p>
          <a:p>
            <a:pPr marL="228600" indent="-228600">
              <a:buAutoNum type="arabicPeriod"/>
            </a:pPr>
            <a:r>
              <a:rPr lang="es-CL" dirty="0"/>
              <a:t>Colocar el archivo generado por </a:t>
            </a:r>
            <a:r>
              <a:rPr lang="es-CL" dirty="0" err="1"/>
              <a:t>Firebase</a:t>
            </a:r>
            <a:r>
              <a:rPr lang="es-CL" dirty="0"/>
              <a:t> en la aplicación (</a:t>
            </a:r>
            <a:r>
              <a:rPr lang="es-CL" dirty="0" err="1"/>
              <a:t>googleService.json</a:t>
            </a:r>
            <a:r>
              <a:rPr lang="es-CL" dirty="0"/>
              <a:t>)</a:t>
            </a:r>
          </a:p>
          <a:p>
            <a:pPr marL="228600" indent="-228600">
              <a:buAutoNum type="arabicPeriod"/>
            </a:pPr>
            <a:r>
              <a:rPr lang="es-CL" dirty="0"/>
              <a:t>Implementación de </a:t>
            </a:r>
            <a:r>
              <a:rPr lang="es-CL" dirty="0" err="1"/>
              <a:t>plugins</a:t>
            </a:r>
            <a:r>
              <a:rPr lang="es-CL" dirty="0"/>
              <a:t> en el </a:t>
            </a:r>
            <a:r>
              <a:rPr lang="es-CL" dirty="0" err="1"/>
              <a:t>gradle</a:t>
            </a:r>
            <a:r>
              <a:rPr lang="es-CL" dirty="0"/>
              <a:t> a nivel de módulo</a:t>
            </a:r>
          </a:p>
          <a:p>
            <a:pPr marL="228600" indent="-228600">
              <a:buAutoNum type="arabicPeriod"/>
            </a:pPr>
            <a:r>
              <a:rPr lang="es-CL" dirty="0"/>
              <a:t>Implementación de dependencias en el </a:t>
            </a:r>
            <a:r>
              <a:rPr lang="es-CL" dirty="0" err="1"/>
              <a:t>gradle</a:t>
            </a:r>
            <a:r>
              <a:rPr lang="es-CL" dirty="0"/>
              <a:t> a nivel de modulo</a:t>
            </a:r>
          </a:p>
          <a:p>
            <a:pPr marL="228600" indent="-228600">
              <a:buAutoNum type="arabicPeriod"/>
            </a:pPr>
            <a:r>
              <a:rPr lang="es-CL" dirty="0"/>
              <a:t>Implementación de dependencias en el </a:t>
            </a:r>
            <a:r>
              <a:rPr lang="es-CL" dirty="0" err="1"/>
              <a:t>gradle</a:t>
            </a:r>
            <a:r>
              <a:rPr lang="es-CL" dirty="0"/>
              <a:t> a nivel de proyecto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04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1494-BA6C-4D5A-802E-5EEB7953FD9C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31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82320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58779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74058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54237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806357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541850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3B4A-CE29-449E-B185-511B65D17175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2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D53B-D8E4-4CC4-BE8A-B74D02419D41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00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7FF-26A8-49A1-8704-6F7C01C9D2D6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688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3DED-9991-47A0-A67A-13407F92BFFD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63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D8231-38FF-412E-A52D-3D96F3BDC044}" type="datetime1">
              <a:rPr lang="es-CL" smtClean="0"/>
              <a:t>10-09-2021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3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3644-DD1F-4488-AA63-5F4BEDBA16E0}" type="datetime1">
              <a:rPr lang="es-CL" smtClean="0"/>
              <a:t>10-09-2021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3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06BE-83AD-4DA1-BC2D-1FE9BC0A6F73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18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4ACB-7887-495C-8989-9CF54F5837F9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52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FC81-55F9-413E-B1A0-7675D12272FE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1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4E60F-66B2-49D3-889C-0B190AE102DF}" type="datetime1">
              <a:rPr lang="es-CL" smtClean="0"/>
              <a:t>10-09-2021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48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57D4413-66F4-4715-A043-710546DAE7B3}" type="datetime1">
              <a:rPr lang="es-CL" smtClean="0"/>
              <a:t>10-09-2021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060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app.emaze.com/@AOOFRRWO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image" Target="../media/image75.png"/><Relationship Id="rId5" Type="http://schemas.openxmlformats.org/officeDocument/2006/relationships/image" Target="../media/image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hyperlink" Target="https://github.com/YorchXD/Acuclas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15D272-2871-47D8-8AFE-4745BE6A6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62" r="1" b="15762"/>
          <a:stretch/>
        </p:blipFill>
        <p:spPr>
          <a:xfrm>
            <a:off x="1147482" y="485125"/>
            <a:ext cx="6095999" cy="50202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254181-AE83-43BE-AB2C-57FB28B56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81" b="4333"/>
          <a:stretch/>
        </p:blipFill>
        <p:spPr>
          <a:xfrm rot="2410721">
            <a:off x="7494673" y="1406638"/>
            <a:ext cx="3940097" cy="29623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6261C1-F54F-4AD2-9620-F1F8484AD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834" y="5505366"/>
            <a:ext cx="6095999" cy="86802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CL" sz="4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EBE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Proyecto Acuclass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E60FFE-DF81-4A4A-836B-63F2C85D7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2244" y="6221138"/>
            <a:ext cx="4101338" cy="487924"/>
          </a:xfrm>
        </p:spPr>
        <p:txBody>
          <a:bodyPr>
            <a:normAutofit/>
          </a:bodyPr>
          <a:lstStyle/>
          <a:p>
            <a:r>
              <a:rPr lang="es-CL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Yorch Sepúlveda Manríquez</a:t>
            </a:r>
          </a:p>
          <a:p>
            <a:endParaRPr lang="es-CL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2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3" name="Oval 3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3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4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4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1DE7EE-E014-454A-A6DF-5DF5BDBE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Creación de JSON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61DBFA-A5C7-404B-8CC7-72E8B4249077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-1" b="4068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A6D41B-6CCF-488F-B282-255FB1E9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BE2379-2B61-4EDF-AEE9-89C3BA7F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Testeo con POSTMAN</a:t>
            </a:r>
          </a:p>
        </p:txBody>
      </p:sp>
      <p:sp>
        <p:nvSpPr>
          <p:cNvPr id="8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B93D25-8C0C-4862-AE8D-99760BD3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8" name="Marcador de contenido 47">
            <a:extLst>
              <a:ext uri="{FF2B5EF4-FFF2-40B4-BE49-F238E27FC236}">
                <a16:creationId xmlns:a16="http://schemas.microsoft.com/office/drawing/2014/main" id="{5A152F6C-8E1B-452A-8358-C416E8761A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" r="51803"/>
          <a:stretch/>
        </p:blipFill>
        <p:spPr>
          <a:xfrm>
            <a:off x="1125682" y="28470"/>
            <a:ext cx="5320145" cy="68010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797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5DE37FD5-1C35-43F8-B492-9D45EDE045DC}"/>
              </a:ext>
            </a:extLst>
          </p:cNvPr>
          <p:cNvPicPr/>
          <p:nvPr/>
        </p:nvPicPr>
        <p:blipFill rotWithShape="1">
          <a:blip r:embed="rId3"/>
          <a:srcRect l="38953" t="25221"/>
          <a:stretch/>
        </p:blipFill>
        <p:spPr>
          <a:xfrm>
            <a:off x="1111174" y="2705642"/>
            <a:ext cx="3954409" cy="1923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848E6E-F633-44A5-8DFD-BC43E3B0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2473"/>
            <a:ext cx="9404723" cy="1400530"/>
          </a:xfrm>
        </p:spPr>
        <p:txBody>
          <a:bodyPr/>
          <a:lstStyle/>
          <a:p>
            <a:r>
              <a:rPr lang="es-CL" dirty="0"/>
              <a:t>Implementación de </a:t>
            </a:r>
            <a:r>
              <a:rPr lang="es-CL" dirty="0" err="1"/>
              <a:t>retrofit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93156F-2930-44DF-8047-93957559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12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43166B-C837-4BE1-B7FD-962CC121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76" y="2905877"/>
            <a:ext cx="4953001" cy="1688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EB8CAD-C09F-4BAE-AD7F-16649A73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276" y="1349720"/>
            <a:ext cx="3340898" cy="1335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3BB74C-7EC7-47BF-90BA-EA163415747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7102" y="4837190"/>
            <a:ext cx="4556760" cy="18020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A15179-5050-4989-B150-9F769F5B83D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308553" y="4837190"/>
            <a:ext cx="5396345" cy="18020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1F6BBA1-66C8-4785-ABC8-C416700F8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90" y="1140001"/>
            <a:ext cx="6078886" cy="1335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áfico 14" descr="Flecha: curva ligera con relleno sólido">
            <a:extLst>
              <a:ext uri="{FF2B5EF4-FFF2-40B4-BE49-F238E27FC236}">
                <a16:creationId xmlns:a16="http://schemas.microsoft.com/office/drawing/2014/main" id="{31D470A3-FB96-44AF-9060-E50B37E72C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09309" y="4991503"/>
            <a:ext cx="914400" cy="914400"/>
          </a:xfrm>
          <a:prstGeom prst="rect">
            <a:avLst/>
          </a:prstGeom>
        </p:spPr>
      </p:pic>
      <p:pic>
        <p:nvPicPr>
          <p:cNvPr id="17" name="Gráfico 16" descr="Flecha: giro a la derecha con relleno sólido">
            <a:extLst>
              <a:ext uri="{FF2B5EF4-FFF2-40B4-BE49-F238E27FC236}">
                <a16:creationId xmlns:a16="http://schemas.microsoft.com/office/drawing/2014/main" id="{E65D8E69-E71D-4703-ABD5-C87705F1D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-101292" y="3480661"/>
            <a:ext cx="1330229" cy="1382829"/>
          </a:xfrm>
          <a:prstGeom prst="rect">
            <a:avLst/>
          </a:prstGeom>
        </p:spPr>
      </p:pic>
      <p:pic>
        <p:nvPicPr>
          <p:cNvPr id="19" name="Gráfico 18" descr="Flecha: giro a la izquierda con relleno sólido">
            <a:extLst>
              <a:ext uri="{FF2B5EF4-FFF2-40B4-BE49-F238E27FC236}">
                <a16:creationId xmlns:a16="http://schemas.microsoft.com/office/drawing/2014/main" id="{28EEBA9B-3E82-483E-A5E6-12106BBB5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179" y="4089234"/>
            <a:ext cx="914400" cy="914400"/>
          </a:xfrm>
          <a:prstGeom prst="rect">
            <a:avLst/>
          </a:prstGeom>
        </p:spPr>
      </p:pic>
      <p:pic>
        <p:nvPicPr>
          <p:cNvPr id="21" name="Gráfico 20" descr="Flecha: curva ligera con relleno sólido">
            <a:extLst>
              <a:ext uri="{FF2B5EF4-FFF2-40B4-BE49-F238E27FC236}">
                <a16:creationId xmlns:a16="http://schemas.microsoft.com/office/drawing/2014/main" id="{B72AC92F-710D-4AE9-A853-B1BC215D6B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81600" y="5603017"/>
            <a:ext cx="914400" cy="9144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528614F-5B67-4846-B8E1-B5FA658B80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761864" y="1576834"/>
            <a:ext cx="1202653" cy="1329043"/>
          </a:xfrm>
          <a:prstGeom prst="rect">
            <a:avLst/>
          </a:prstGeom>
        </p:spPr>
      </p:pic>
      <p:pic>
        <p:nvPicPr>
          <p:cNvPr id="23" name="Gráfico 22" descr="Flecha: giro a la izquierda con relleno sólido">
            <a:extLst>
              <a:ext uri="{FF2B5EF4-FFF2-40B4-BE49-F238E27FC236}">
                <a16:creationId xmlns:a16="http://schemas.microsoft.com/office/drawing/2014/main" id="{4908FF9F-38E3-46C5-BD6E-45772202BE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570523" y="2116045"/>
            <a:ext cx="914399" cy="914400"/>
          </a:xfrm>
          <a:prstGeom prst="rect">
            <a:avLst/>
          </a:prstGeom>
        </p:spPr>
      </p:pic>
      <p:pic>
        <p:nvPicPr>
          <p:cNvPr id="24" name="Gráfico 23" descr="Flecha: curva ligera con relleno sólido">
            <a:extLst>
              <a:ext uri="{FF2B5EF4-FFF2-40B4-BE49-F238E27FC236}">
                <a16:creationId xmlns:a16="http://schemas.microsoft.com/office/drawing/2014/main" id="{15E0645D-CA96-4C1E-80EB-25E2B436FB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421876" y="1298099"/>
            <a:ext cx="914400" cy="914400"/>
          </a:xfrm>
          <a:prstGeom prst="rect">
            <a:avLst/>
          </a:prstGeom>
        </p:spPr>
      </p:pic>
      <p:pic>
        <p:nvPicPr>
          <p:cNvPr id="25" name="Gráfico 24" descr="Flecha: curva ligera con relleno sólido">
            <a:extLst>
              <a:ext uri="{FF2B5EF4-FFF2-40B4-BE49-F238E27FC236}">
                <a16:creationId xmlns:a16="http://schemas.microsoft.com/office/drawing/2014/main" id="{B5FEB919-8577-4C07-99D1-C67BDBE904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55726" y="1859150"/>
            <a:ext cx="914400" cy="914400"/>
          </a:xfrm>
          <a:prstGeom prst="rect">
            <a:avLst/>
          </a:prstGeom>
        </p:spPr>
      </p:pic>
      <p:pic>
        <p:nvPicPr>
          <p:cNvPr id="27" name="Gráfico 26" descr="Flecha: curva ligera con relleno sólido">
            <a:extLst>
              <a:ext uri="{FF2B5EF4-FFF2-40B4-BE49-F238E27FC236}">
                <a16:creationId xmlns:a16="http://schemas.microsoft.com/office/drawing/2014/main" id="{4FEEFB60-C69A-4626-A691-EEBD273D2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 flipH="1">
            <a:off x="5275235" y="3049761"/>
            <a:ext cx="1004688" cy="914400"/>
          </a:xfrm>
          <a:prstGeom prst="rect">
            <a:avLst/>
          </a:prstGeom>
        </p:spPr>
      </p:pic>
      <p:pic>
        <p:nvPicPr>
          <p:cNvPr id="28" name="Gráfico 27" descr="Flecha: curva ligera con relleno sólido">
            <a:extLst>
              <a:ext uri="{FF2B5EF4-FFF2-40B4-BE49-F238E27FC236}">
                <a16:creationId xmlns:a16="http://schemas.microsoft.com/office/drawing/2014/main" id="{5F4C400C-12D3-42E7-9947-B8761354E8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299660" y="3714875"/>
            <a:ext cx="100468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6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D9A9F-399C-4E6F-86F2-A870B22A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95" y="128656"/>
            <a:ext cx="9404723" cy="1400530"/>
          </a:xfrm>
        </p:spPr>
        <p:txBody>
          <a:bodyPr/>
          <a:lstStyle/>
          <a:p>
            <a:r>
              <a:rPr lang="es-CL" b="1" dirty="0"/>
              <a:t>Implementación de </a:t>
            </a:r>
            <a:r>
              <a:rPr lang="es-CL" b="1" dirty="0" err="1"/>
              <a:t>Room</a:t>
            </a:r>
            <a:endParaRPr lang="es-CL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04ECCD-1EA9-4844-9A74-8319C4FF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13</a:t>
            </a:fld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E8D711-772C-4EB4-84E9-7E2D720A3C2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0859" b="15129"/>
          <a:stretch/>
        </p:blipFill>
        <p:spPr>
          <a:xfrm>
            <a:off x="1083120" y="1195811"/>
            <a:ext cx="5291427" cy="2542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C61D69-5B34-47EA-8694-B3A487F64A97}"/>
              </a:ext>
            </a:extLst>
          </p:cNvPr>
          <p:cNvPicPr/>
          <p:nvPr/>
        </p:nvPicPr>
        <p:blipFill rotWithShape="1">
          <a:blip r:embed="rId3"/>
          <a:srcRect l="38768"/>
          <a:stretch/>
        </p:blipFill>
        <p:spPr>
          <a:xfrm rot="983428">
            <a:off x="7030294" y="1247522"/>
            <a:ext cx="4391523" cy="2542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566C3E-A587-44AB-9ABE-BBDD90029B78}"/>
              </a:ext>
            </a:extLst>
          </p:cNvPr>
          <p:cNvPicPr/>
          <p:nvPr/>
        </p:nvPicPr>
        <p:blipFill rotWithShape="1">
          <a:blip r:embed="rId4"/>
          <a:srcRect l="27235" t="25733" r="32786"/>
          <a:stretch/>
        </p:blipFill>
        <p:spPr>
          <a:xfrm rot="1105465">
            <a:off x="406989" y="3921961"/>
            <a:ext cx="4695187" cy="2119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FED4EE-5449-4C63-A061-40D6B44524F4}"/>
              </a:ext>
            </a:extLst>
          </p:cNvPr>
          <p:cNvPicPr/>
          <p:nvPr/>
        </p:nvPicPr>
        <p:blipFill rotWithShape="1">
          <a:blip r:embed="rId5"/>
          <a:srcRect l="26547" t="24901"/>
          <a:stretch/>
        </p:blipFill>
        <p:spPr>
          <a:xfrm>
            <a:off x="5316818" y="4544241"/>
            <a:ext cx="6374434" cy="1797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6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D9A9F-399C-4E6F-86F2-A870B22A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Implementación de </a:t>
            </a:r>
            <a:r>
              <a:rPr lang="es-CL" b="1" dirty="0" err="1"/>
              <a:t>Room</a:t>
            </a:r>
            <a:endParaRPr lang="es-CL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04ECCD-1EA9-4844-9A74-8319C4FF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14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38E035-901D-4277-9EEA-4F0D9C3A7D5D}"/>
              </a:ext>
            </a:extLst>
          </p:cNvPr>
          <p:cNvPicPr/>
          <p:nvPr/>
        </p:nvPicPr>
        <p:blipFill rotWithShape="1">
          <a:blip r:embed="rId2"/>
          <a:srcRect l="39693" t="27017" r="12353"/>
          <a:stretch/>
        </p:blipFill>
        <p:spPr>
          <a:xfrm>
            <a:off x="6258522" y="1446169"/>
            <a:ext cx="4094018" cy="2197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03C18A-9025-4E73-B8DB-4AD0C4EB8792}"/>
              </a:ext>
            </a:extLst>
          </p:cNvPr>
          <p:cNvPicPr/>
          <p:nvPr/>
        </p:nvPicPr>
        <p:blipFill rotWithShape="1">
          <a:blip r:embed="rId3"/>
          <a:srcRect l="48651" t="17914"/>
          <a:stretch/>
        </p:blipFill>
        <p:spPr>
          <a:xfrm>
            <a:off x="490248" y="2544725"/>
            <a:ext cx="3871850" cy="28990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8A60B7-EF95-4861-96DD-63C7AA834C12}"/>
              </a:ext>
            </a:extLst>
          </p:cNvPr>
          <p:cNvPicPr/>
          <p:nvPr/>
        </p:nvPicPr>
        <p:blipFill rotWithShape="1">
          <a:blip r:embed="rId4"/>
          <a:srcRect l="27051"/>
          <a:stretch/>
        </p:blipFill>
        <p:spPr>
          <a:xfrm>
            <a:off x="4780337" y="3839643"/>
            <a:ext cx="6796723" cy="27226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24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044B3CB-7293-4987-AC33-1B9725BC60C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/>
          <a:srcRect l="25391" t="22375" r="1084"/>
          <a:stretch/>
        </p:blipFill>
        <p:spPr>
          <a:xfrm>
            <a:off x="0" y="13982"/>
            <a:ext cx="12192001" cy="3930136"/>
          </a:xfrm>
          <a:prstGeom prst="rect">
            <a:avLst/>
          </a:prstGeom>
          <a:effectLst/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594A3-8A44-412E-96B2-864484E4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7EE626-D0F9-43ED-8B51-1A890C1A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Reparación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inserción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duplicados</a:t>
            </a:r>
            <a:endParaRPr lang="en-US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81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9" name="Picture 9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0" name="Oval 9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1" name="Picture 10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2" name="Picture 10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3ED98F-FB59-4BE1-A792-F18038E2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EBEBEB"/>
                </a:solidFill>
              </a:rPr>
              <a:t>Unión de API y Room </a:t>
            </a:r>
            <a:r>
              <a:rPr lang="en-US" sz="4800" b="1" dirty="0" err="1">
                <a:solidFill>
                  <a:srgbClr val="EBEBEB"/>
                </a:solidFill>
              </a:rPr>
              <a:t>en</a:t>
            </a:r>
            <a:r>
              <a:rPr lang="en-US" sz="4800" b="1" dirty="0">
                <a:solidFill>
                  <a:srgbClr val="EBEBEB"/>
                </a:solidFill>
              </a:rPr>
              <a:t> </a:t>
            </a:r>
            <a:r>
              <a:rPr lang="en-US" sz="4800" b="1" dirty="0" err="1">
                <a:solidFill>
                  <a:srgbClr val="EBEBEB"/>
                </a:solidFill>
              </a:rPr>
              <a:t>repositorio</a:t>
            </a:r>
            <a:endParaRPr lang="en-US" sz="4800" b="1" dirty="0">
              <a:solidFill>
                <a:srgbClr val="EBEBEB"/>
              </a:solidFill>
            </a:endParaRPr>
          </a:p>
        </p:txBody>
      </p:sp>
      <p:sp>
        <p:nvSpPr>
          <p:cNvPr id="11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contenido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59BFBE7E-9F0F-4580-9ABC-7B8260BD1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4669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3" name="Rectangle 11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E8B85F-8B1B-4E2E-9FFF-A9EE0760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789D3-174A-4E29-94E9-0531149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054" y="1442315"/>
            <a:ext cx="3566247" cy="1400530"/>
          </a:xfrm>
        </p:spPr>
        <p:txBody>
          <a:bodyPr/>
          <a:lstStyle/>
          <a:p>
            <a:pPr algn="ctr"/>
            <a:r>
              <a:rPr lang="es-CL" b="1" dirty="0"/>
              <a:t>Creación de conversores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350CF-34FD-488D-AF1E-2CDD8033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17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740C83-C73F-4A0D-877F-386C2B96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6" y="526572"/>
            <a:ext cx="6873519" cy="37853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FF7458-060A-40B1-B2DE-E3713CCD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5124">
            <a:off x="5129213" y="3346173"/>
            <a:ext cx="6666634" cy="2738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05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3145F-E3FD-4E2C-9FC6-D221D99A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Inserción en BD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C940681-2711-4A4E-BA3E-BE7C5AF06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17" y="2248560"/>
            <a:ext cx="11907766" cy="6555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B7C21E-6B66-4814-B4F6-8E3D5F8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18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5A66E7-32C0-4E26-BBB1-5A122D9C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7" y="4695622"/>
            <a:ext cx="11907767" cy="1088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A1486A7-E22E-4B86-9809-3753C9FB2285}"/>
              </a:ext>
            </a:extLst>
          </p:cNvPr>
          <p:cNvSpPr txBox="1">
            <a:spLocks/>
          </p:cNvSpPr>
          <p:nvPr/>
        </p:nvSpPr>
        <p:spPr>
          <a:xfrm>
            <a:off x="142117" y="1617963"/>
            <a:ext cx="4940039" cy="56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Datos de usuario apoderado</a:t>
            </a:r>
            <a:endParaRPr lang="es-C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31EABE-960A-4EFB-A488-DE20BC326007}"/>
              </a:ext>
            </a:extLst>
          </p:cNvPr>
          <p:cNvSpPr txBox="1">
            <a:spLocks/>
          </p:cNvSpPr>
          <p:nvPr/>
        </p:nvSpPr>
        <p:spPr>
          <a:xfrm>
            <a:off x="0" y="4201835"/>
            <a:ext cx="4940039" cy="561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Datos de alumnos</a:t>
            </a:r>
            <a:endParaRPr lang="es-C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00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4C81E9-182B-4C49-9752-B2C6275BD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94" y="2689277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s-CL" b="1" dirty="0">
                <a:solidFill>
                  <a:srgbClr val="EBEBEB"/>
                </a:solidFill>
              </a:rPr>
              <a:t>Mejora de la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4137A0-5213-490B-AF57-E9744B33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25"/>
          <a:stretch/>
        </p:blipFill>
        <p:spPr>
          <a:xfrm>
            <a:off x="5584490" y="526632"/>
            <a:ext cx="5662076" cy="5655186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577A15-D036-47B5-B982-255C608B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0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7" name="Picture 10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8" name="Oval 10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" name="Picture 10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0" name="Picture 11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1" name="Rectangle 11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353628-B513-4813-9465-534EC2C6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Proyecto</a:t>
            </a:r>
            <a:r>
              <a:rPr lang="en-US" sz="7200" dirty="0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6C1AB13-6B39-4106-B4D1-B74CD3DE1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4763803"/>
            <a:ext cx="4802191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es-CL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Contexto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65CDA-A221-49FA-B242-F07FBD8EC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1" b="6039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EA4675-B760-480E-8495-252D8EFF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98B0D-AFDB-4CA9-ABA7-8067EF00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Mejora de la API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F59B294-EA44-4555-A796-26C6A5FD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895" y="2819400"/>
            <a:ext cx="8372475" cy="1362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0907C6-6179-4C84-904A-21B9CB1F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04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6AB98-2559-421C-982F-63B9733D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6747"/>
            <a:ext cx="9404723" cy="1400530"/>
          </a:xfrm>
        </p:spPr>
        <p:txBody>
          <a:bodyPr/>
          <a:lstStyle/>
          <a:p>
            <a:r>
              <a:rPr lang="es-CL" b="1" dirty="0"/>
              <a:t>Implementación de </a:t>
            </a:r>
            <a:r>
              <a:rPr lang="es-CL" b="1" dirty="0" err="1"/>
              <a:t>Livedata</a:t>
            </a:r>
            <a:r>
              <a:rPr lang="es-CL" b="1" dirty="0"/>
              <a:t> y </a:t>
            </a:r>
            <a:r>
              <a:rPr lang="es-CL" b="1" dirty="0" err="1"/>
              <a:t>Observer</a:t>
            </a:r>
            <a:endParaRPr lang="es-CL" b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8F627DD-185F-49E0-AB23-52E91A4F1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7143750" cy="1381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A8DE7B-594F-4666-9A12-57975D5A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21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9FE48C-59AE-415F-AC9D-F7E7BA54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88" y="3526315"/>
            <a:ext cx="7984946" cy="31330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78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2E0C4-FFBD-4401-9CD4-3402CA2A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Implementación de </a:t>
            </a:r>
            <a:r>
              <a:rPr lang="es-CL" b="1" dirty="0" err="1"/>
              <a:t>SharedPreference</a:t>
            </a:r>
            <a:endParaRPr lang="es-CL" b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039423C-D044-4FB0-A363-A8FA8D62C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464417"/>
            <a:ext cx="5864599" cy="2328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545E9E-FCB0-4C62-8AED-5CF4A2B1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22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C697BB-C8F2-4517-A89A-A960B604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08" y="2006042"/>
            <a:ext cx="3144916" cy="32454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1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2E0C4-FFBD-4401-9CD4-3402CA2A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Uso de </a:t>
            </a:r>
            <a:r>
              <a:rPr lang="es-CL" b="1" dirty="0" err="1"/>
              <a:t>SharedPreference</a:t>
            </a:r>
            <a:r>
              <a:rPr lang="es-CL" b="1" dirty="0"/>
              <a:t> (set)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545E9E-FCB0-4C62-8AED-5CF4A2B1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23</a:t>
            </a:fld>
            <a:endParaRPr lang="es-CL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4F50D15-5572-4654-8A78-42EB2563A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786" y="1332547"/>
            <a:ext cx="6968544" cy="5364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662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2E0C4-FFBD-4401-9CD4-3402CA2A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Uso de </a:t>
            </a:r>
            <a:r>
              <a:rPr lang="es-CL" b="1" dirty="0" err="1"/>
              <a:t>SharedPreference</a:t>
            </a:r>
            <a:r>
              <a:rPr lang="es-CL" b="1" dirty="0"/>
              <a:t> (</a:t>
            </a:r>
            <a:r>
              <a:rPr lang="es-CL" b="1" dirty="0" err="1"/>
              <a:t>get</a:t>
            </a:r>
            <a:r>
              <a:rPr lang="es-CL" b="1" dirty="0"/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545E9E-FCB0-4C62-8AED-5CF4A2B1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24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097F07-6C50-4BF1-AD53-E06D2F57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6" y="3500438"/>
            <a:ext cx="5958604" cy="10705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6E5E1D-249E-43B0-89F9-2E788606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77" y="1429697"/>
            <a:ext cx="5892737" cy="5132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20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A885-2AEE-41BA-8762-0EC6066C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28" y="236728"/>
            <a:ext cx="9404723" cy="1400530"/>
          </a:xfrm>
        </p:spPr>
        <p:txBody>
          <a:bodyPr/>
          <a:lstStyle/>
          <a:p>
            <a:r>
              <a:rPr lang="es-CL" b="1" dirty="0"/>
              <a:t>Implementación de </a:t>
            </a:r>
            <a:r>
              <a:rPr lang="es-CL" b="1" dirty="0" err="1"/>
              <a:t>CrashAlytics</a:t>
            </a:r>
            <a:endParaRPr lang="es-CL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00D4B-997A-4719-909B-930FB33D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25</a:t>
            </a:fld>
            <a:endParaRPr lang="es-CL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DA89804F-4A59-488C-AC6F-A55AF29EC0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5" y="1063416"/>
            <a:ext cx="5619675" cy="2855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0E629C-9875-47D7-B148-9D99534F28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18810" y="1314655"/>
            <a:ext cx="3333420" cy="39070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3D8BEBB-3E4F-4E92-A34F-8D256E0CF4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39770" y="4178925"/>
            <a:ext cx="3486150" cy="1356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025C26-91A9-4D50-8673-D9724694223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0415" y="5795235"/>
            <a:ext cx="5612130" cy="8451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E7FBA04-24B4-444B-8F49-0E47559BCD0A}"/>
              </a:ext>
            </a:extLst>
          </p:cNvPr>
          <p:cNvPicPr/>
          <p:nvPr/>
        </p:nvPicPr>
        <p:blipFill rotWithShape="1">
          <a:blip r:embed="rId7"/>
          <a:srcRect b="41966"/>
          <a:stretch/>
        </p:blipFill>
        <p:spPr>
          <a:xfrm>
            <a:off x="6379455" y="5614834"/>
            <a:ext cx="5612130" cy="10255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5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D26CA02F-F94F-4D5A-BBEF-E7B50F6ECB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952017">
            <a:off x="6143227" y="1180556"/>
            <a:ext cx="5859423" cy="24758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D6A885-2AEE-41BA-8762-0EC6066C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5" y="120322"/>
            <a:ext cx="9404723" cy="1400530"/>
          </a:xfrm>
        </p:spPr>
        <p:txBody>
          <a:bodyPr/>
          <a:lstStyle/>
          <a:p>
            <a:r>
              <a:rPr lang="es-CL" b="1" dirty="0"/>
              <a:t>Forzando error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00D4B-997A-4719-909B-930FB33D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42883"/>
            <a:ext cx="838199" cy="767687"/>
          </a:xfrm>
        </p:spPr>
        <p:txBody>
          <a:bodyPr/>
          <a:lstStyle/>
          <a:p>
            <a:fld id="{4CDE7168-9F10-41F0-9828-D285B9D0A4FF}" type="slidenum">
              <a:rPr lang="es-CL" smtClean="0"/>
              <a:t>26</a:t>
            </a:fld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BDD7A5-B459-414F-B3CA-65884BAB40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4265" y="989648"/>
            <a:ext cx="5612130" cy="2475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1C070FA-58AF-48F4-A6D9-EDFA06A38C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67126" y="2705730"/>
            <a:ext cx="7657748" cy="39835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416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912259-860B-45C1-B709-1E0AD223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61" y="2892347"/>
            <a:ext cx="4755421" cy="9633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CL" sz="3600" b="1" dirty="0">
                <a:solidFill>
                  <a:srgbClr val="EBEBEB"/>
                </a:solidFill>
              </a:rPr>
              <a:t>Empaquetamiento</a:t>
            </a:r>
            <a:r>
              <a:rPr lang="es-CL" sz="4000" b="1" dirty="0">
                <a:solidFill>
                  <a:srgbClr val="EBEBEB"/>
                </a:solidFill>
              </a:rPr>
              <a:t> del proyecto</a:t>
            </a:r>
          </a:p>
        </p:txBody>
      </p:sp>
      <p:sp>
        <p:nvSpPr>
          <p:cNvPr id="11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B7B8108-BAC6-4FC3-A44A-A432FB469F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4" r="1" b="3230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EA4675-B760-480E-8495-252D8EFF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2F7D365-9AF9-486B-83B6-059B9539BF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74" y="222350"/>
            <a:ext cx="3316137" cy="30445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5069CC-BFFF-49BD-BD43-9630895C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08B77B-5091-45AB-A2D9-8F6C16AA719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4" y="207262"/>
            <a:ext cx="3082919" cy="30596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ED13519-5EEF-40D0-85FF-63C738A6B09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41" y="193495"/>
            <a:ext cx="3381819" cy="30734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A1CD25-5B04-4A88-9CA0-AC0B967F30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7" y="3429635"/>
            <a:ext cx="3115326" cy="31991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7920AD-235C-4E96-82C7-A23722707F46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40" y="3465513"/>
            <a:ext cx="3381819" cy="26901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94124F-78DE-4F25-8F58-F31E6A016C7A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74" y="3489258"/>
            <a:ext cx="3348737" cy="7231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34F2FC9-A676-46A5-A90C-F62A14034AC1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41" y="6384925"/>
            <a:ext cx="7135495" cy="243840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33732F9-2583-4489-ADDD-D1B12623B4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1724" y="5334000"/>
            <a:ext cx="335001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56FE45-16DD-4E7E-9D14-165A048B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194" y="2892347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4800" b="1" dirty="0">
                <a:solidFill>
                  <a:srgbClr val="EBEBEB"/>
                </a:solidFill>
              </a:rPr>
              <a:t>Gracias por su atención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Pusheen con palomitas">
            <a:extLst>
              <a:ext uri="{FF2B5EF4-FFF2-40B4-BE49-F238E27FC236}">
                <a16:creationId xmlns:a16="http://schemas.microsoft.com/office/drawing/2014/main" id="{1E847255-179E-4072-AE53-2E4180F12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87E00-E939-4F85-869F-C0C9A1D6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1F9909-2553-4B46-916D-460B9E69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33" y="228332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CL" sz="4200" b="1" dirty="0"/>
              <a:t>Arquitectura lógica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B2BF29-9220-44F4-A84E-06EEF2AE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10160A-F77D-4069-A369-6A4ABAEA0BD6}"/>
              </a:ext>
            </a:extLst>
          </p:cNvPr>
          <p:cNvSpPr txBox="1">
            <a:spLocks/>
          </p:cNvSpPr>
          <p:nvPr/>
        </p:nvSpPr>
        <p:spPr>
          <a:xfrm>
            <a:off x="88887" y="1687478"/>
            <a:ext cx="4940039" cy="4701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Patrón de diseño: </a:t>
            </a:r>
            <a:r>
              <a:rPr lang="es-CL" dirty="0">
                <a:latin typeface="+mj-lt"/>
                <a:ea typeface="+mj-ea"/>
                <a:cs typeface="+mj-cs"/>
              </a:rPr>
              <a:t>MVVM</a:t>
            </a:r>
          </a:p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Lenguaje: </a:t>
            </a:r>
            <a:r>
              <a:rPr lang="es-CL" dirty="0" err="1">
                <a:latin typeface="+mj-lt"/>
                <a:ea typeface="+mj-ea"/>
                <a:cs typeface="+mj-cs"/>
              </a:rPr>
              <a:t>Kotlin</a:t>
            </a:r>
            <a:endParaRPr lang="es-CL" dirty="0">
              <a:latin typeface="+mj-lt"/>
              <a:ea typeface="+mj-ea"/>
              <a:cs typeface="+mj-cs"/>
            </a:endParaRPr>
          </a:p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Ventajas:</a:t>
            </a:r>
          </a:p>
          <a:p>
            <a:pPr lvl="1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dirty="0">
                <a:latin typeface="+mj-lt"/>
                <a:ea typeface="+mj-ea"/>
                <a:cs typeface="+mj-cs"/>
              </a:rPr>
              <a:t>La lógica de negocio está desacoplada de la interfaz de usuario</a:t>
            </a:r>
          </a:p>
          <a:p>
            <a:pPr lvl="1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dirty="0">
                <a:latin typeface="+mj-lt"/>
                <a:ea typeface="+mj-ea"/>
                <a:cs typeface="+mj-cs"/>
              </a:rPr>
              <a:t>Es más fácil de mantener y probar. Puedes hacer pruebas unitarias para el modelo y para vista-modelo, sin necesidad de hacer referencia a la vista</a:t>
            </a:r>
          </a:p>
          <a:p>
            <a:pPr lvl="1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dirty="0">
                <a:latin typeface="+mj-lt"/>
                <a:ea typeface="+mj-ea"/>
                <a:cs typeface="+mj-cs"/>
              </a:rPr>
              <a:t>Los componentes pueden ser reutilizados</a:t>
            </a:r>
          </a:p>
          <a:p>
            <a:pPr lvl="1"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dirty="0">
                <a:latin typeface="+mj-lt"/>
                <a:ea typeface="+mj-ea"/>
                <a:cs typeface="+mj-cs"/>
              </a:rPr>
              <a:t>El mantenimiento de los sistemas es simplificado.</a:t>
            </a:r>
          </a:p>
          <a:p>
            <a:pPr algn="just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s-CL" b="1" dirty="0">
                <a:latin typeface="+mj-lt"/>
                <a:ea typeface="+mj-ea"/>
                <a:cs typeface="+mj-cs"/>
              </a:rPr>
              <a:t>Diseño contempla rol: </a:t>
            </a:r>
            <a:r>
              <a:rPr lang="es-CL" dirty="0">
                <a:latin typeface="+mj-lt"/>
                <a:ea typeface="+mj-ea"/>
                <a:cs typeface="+mj-cs"/>
              </a:rPr>
              <a:t>Apoderado</a:t>
            </a:r>
          </a:p>
        </p:txBody>
      </p:sp>
      <p:pic>
        <p:nvPicPr>
          <p:cNvPr id="6" name="Marcador de contenido 5" descr="Icono&#10;&#10;Descripción generada automáticamente">
            <a:extLst>
              <a:ext uri="{FF2B5EF4-FFF2-40B4-BE49-F238E27FC236}">
                <a16:creationId xmlns:a16="http://schemas.microsoft.com/office/drawing/2014/main" id="{3FB80A52-977C-4610-BCE2-8AA9BCA6B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8351" t="3515" r="5842" b="2147"/>
          <a:stretch/>
        </p:blipFill>
        <p:spPr>
          <a:xfrm>
            <a:off x="6204009" y="381000"/>
            <a:ext cx="2123968" cy="4114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FA029F0-02E8-4FFE-B39D-2690D990B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935">
            <a:off x="8746367" y="3064076"/>
            <a:ext cx="2888399" cy="15193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802E13E-72F7-4576-AF23-DAA8EFCF25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26" b="16823"/>
          <a:stretch/>
        </p:blipFill>
        <p:spPr>
          <a:xfrm>
            <a:off x="6199133" y="4724132"/>
            <a:ext cx="3707731" cy="1732817"/>
          </a:xfrm>
          <a:prstGeom prst="round2DiagRect">
            <a:avLst>
              <a:gd name="adj1" fmla="val 0"/>
              <a:gd name="adj2" fmla="val 2704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9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56FE45-16DD-4E7E-9D14-165A048B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940" y="5646420"/>
            <a:ext cx="9622472" cy="998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 dirty="0">
                <a:solidFill>
                  <a:srgbClr val="EBEBEB"/>
                </a:solidFill>
              </a:rPr>
              <a:t>Repositorio: </a:t>
            </a:r>
            <a:r>
              <a:rPr lang="es-CL" sz="4800" dirty="0">
                <a:hlinkClick r:id="rId7"/>
              </a:rPr>
              <a:t>YorchXD/</a:t>
            </a:r>
            <a:r>
              <a:rPr lang="es-CL" sz="4800" dirty="0" err="1">
                <a:hlinkClick r:id="rId7"/>
              </a:rPr>
              <a:t>Acuclass</a:t>
            </a:r>
            <a:r>
              <a:rPr lang="es-CL" sz="4800" dirty="0">
                <a:hlinkClick r:id="rId7"/>
              </a:rPr>
              <a:t> (github.com)</a:t>
            </a:r>
            <a:endParaRPr lang="es-CL" sz="4800" b="1" dirty="0">
              <a:solidFill>
                <a:srgbClr val="EBEBEB"/>
              </a:solidFill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Pusheen con palomitas">
            <a:extLst>
              <a:ext uri="{FF2B5EF4-FFF2-40B4-BE49-F238E27FC236}">
                <a16:creationId xmlns:a16="http://schemas.microsoft.com/office/drawing/2014/main" id="{1E847255-179E-4072-AE53-2E4180F12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2886320" y="570703"/>
            <a:ext cx="5980906" cy="5285750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87E00-E939-4F85-869F-C0C9A1D6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7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8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A786C2-0E3C-4C0C-8650-64160087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2739816"/>
            <a:ext cx="3352375" cy="16525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sz="5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5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s-CL" sz="5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7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5069CC-BFFF-49BD-BD43-9630895C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CDE7168-9F10-41F0-9828-D285B9D0A4FF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73ED69-855F-473B-8DCA-D7305A31E5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8" t="-2019" r="26168" b="2998"/>
          <a:stretch/>
        </p:blipFill>
        <p:spPr>
          <a:xfrm>
            <a:off x="180001" y="0"/>
            <a:ext cx="7103679" cy="65641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1353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2FCBC-4AD5-4DD4-9605-3A3D1394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78" y="122229"/>
            <a:ext cx="4389716" cy="715972"/>
          </a:xfrm>
        </p:spPr>
        <p:txBody>
          <a:bodyPr/>
          <a:lstStyle/>
          <a:p>
            <a:r>
              <a:rPr lang="es-CL" sz="3200" b="1" dirty="0"/>
              <a:t>Vistas aplicación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749BF6C4-1059-451C-9751-F42284880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101" y="1156504"/>
            <a:ext cx="2635400" cy="5456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32E0833-21A5-4E43-9098-5697DE0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5</a:t>
            </a:fld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88114A-DE25-4DC9-852E-6F825352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1" y="1135912"/>
            <a:ext cx="2660376" cy="54910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407F12-440E-4142-AD1F-4EDA7A22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99" y="1149342"/>
            <a:ext cx="2635400" cy="5464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D91BC4D-8A7A-4E51-A0FB-6D40F06F4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03" y="1156504"/>
            <a:ext cx="2660376" cy="5456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289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EFAF4E-5909-4719-89BF-A21EEE26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397" y="3037375"/>
            <a:ext cx="3543464" cy="682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 err="1">
                <a:solidFill>
                  <a:srgbClr val="EBEBEB"/>
                </a:solidFill>
              </a:rPr>
              <a:t>Implementación</a:t>
            </a:r>
            <a:endParaRPr lang="en-US" sz="3000" b="1" dirty="0">
              <a:solidFill>
                <a:srgbClr val="EBEBEB"/>
              </a:solidFill>
            </a:endParaRPr>
          </a:p>
        </p:txBody>
      </p:sp>
      <p:sp>
        <p:nvSpPr>
          <p:cNvPr id="7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E69EF29-F4D2-468B-A9A5-DC447A1AA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3252" r="21020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578F07-95F3-4134-BCBC-18B1E5A0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60A84-85F1-4B7F-8F23-A54A8B3A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34">
            <a:extLst>
              <a:ext uri="{FF2B5EF4-FFF2-40B4-BE49-F238E27FC236}">
                <a16:creationId xmlns:a16="http://schemas.microsoft.com/office/drawing/2014/main" id="{61FBFAB1-7E5C-4770-BA9C-905CFF4F0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4809175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BFB6DD-A9EB-4F8C-815B-35531F3C99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3" r="4332" b="71478"/>
          <a:stretch/>
        </p:blipFill>
        <p:spPr>
          <a:xfrm>
            <a:off x="761206" y="2178037"/>
            <a:ext cx="4694714" cy="227010"/>
          </a:xfrm>
          <a:prstGeom prst="rect">
            <a:avLst/>
          </a:prstGeom>
          <a:effectLst/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6DA0E1-6568-4700-8D29-B75727CF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96C165-7688-4194-B574-E9893E9105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122" r="24436" b="6167"/>
          <a:stretch/>
        </p:blipFill>
        <p:spPr>
          <a:xfrm>
            <a:off x="1029494" y="4597923"/>
            <a:ext cx="4037012" cy="281734"/>
          </a:xfrm>
          <a:prstGeom prst="rect">
            <a:avLst/>
          </a:prstGeom>
          <a:effectLst/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7E8027-7698-432C-882C-F332C9AFF0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8" t="3077" r="2723" b="2175"/>
          <a:stretch/>
        </p:blipFill>
        <p:spPr>
          <a:xfrm>
            <a:off x="6210461" y="1936173"/>
            <a:ext cx="5822212" cy="32488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Gráfico 32" descr="Flecha: recto con relleno sólido">
            <a:extLst>
              <a:ext uri="{FF2B5EF4-FFF2-40B4-BE49-F238E27FC236}">
                <a16:creationId xmlns:a16="http://schemas.microsoft.com/office/drawing/2014/main" id="{0638F669-A482-4543-B9BE-C4AF6A047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2012372" y="2982192"/>
            <a:ext cx="17664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5BF955-56AF-4872-BFE3-A40CD4A5B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827" y="2815936"/>
            <a:ext cx="5164281" cy="145546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CL" sz="4800" b="1" dirty="0">
                <a:solidFill>
                  <a:srgbClr val="EBEBEB"/>
                </a:solidFill>
              </a:rPr>
              <a:t>Implementación de  repositorio</a:t>
            </a: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6DA0E1-6568-4700-8D29-B75727CF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D6502DE0-6BD8-4ED3-8BF6-9DDDA9AF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132721"/>
            <a:ext cx="5450557" cy="4592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908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4099EAD0-6075-4345-8B38-F2555315A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25484" r="-1" b="195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DFF836-5E4B-48D2-89AB-E98B229C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558" y="5167990"/>
            <a:ext cx="2324579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Retrofit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39D289-AE4A-4E84-AA03-C9256907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5984" y="5826454"/>
            <a:ext cx="838199" cy="833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3685</TotalTime>
  <Words>293</Words>
  <Application>Microsoft Office PowerPoint</Application>
  <PresentationFormat>Panorámica</PresentationFormat>
  <Paragraphs>91</Paragraphs>
  <Slides>31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Proyecto Acuclass</vt:lpstr>
      <vt:lpstr>Proyecto </vt:lpstr>
      <vt:lpstr>Arquitectura lógica</vt:lpstr>
      <vt:lpstr>Diagrama de clases</vt:lpstr>
      <vt:lpstr>Vistas aplicación</vt:lpstr>
      <vt:lpstr>Implementación</vt:lpstr>
      <vt:lpstr>Presentación de PowerPoint</vt:lpstr>
      <vt:lpstr>Implementación de  repositorio</vt:lpstr>
      <vt:lpstr>Retrofit</vt:lpstr>
      <vt:lpstr>Creación de JSON</vt:lpstr>
      <vt:lpstr>Testeo con POSTMAN</vt:lpstr>
      <vt:lpstr>Implementación de retrofit</vt:lpstr>
      <vt:lpstr>Implementación de Room</vt:lpstr>
      <vt:lpstr>Implementación de Room</vt:lpstr>
      <vt:lpstr>Reparación de inserción para datos duplicados</vt:lpstr>
      <vt:lpstr>Unión de API y Room en repositorio</vt:lpstr>
      <vt:lpstr>Creación de conversores</vt:lpstr>
      <vt:lpstr>Inserción en BD</vt:lpstr>
      <vt:lpstr>Mejora de la API</vt:lpstr>
      <vt:lpstr>Mejora de la API</vt:lpstr>
      <vt:lpstr>Implementación de Livedata y Observer</vt:lpstr>
      <vt:lpstr>Implementación de SharedPreference</vt:lpstr>
      <vt:lpstr>Uso de SharedPreference (set)</vt:lpstr>
      <vt:lpstr>Uso de SharedPreference (get)</vt:lpstr>
      <vt:lpstr>Implementación de CrashAlytics</vt:lpstr>
      <vt:lpstr>Forzando error</vt:lpstr>
      <vt:lpstr>Empaquetamiento del proyecto</vt:lpstr>
      <vt:lpstr>Presentación de PowerPoint</vt:lpstr>
      <vt:lpstr>Gracias por su atención</vt:lpstr>
      <vt:lpstr>Repositorio: YorchXD/Acuclass (github.com)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fondos para actividades estudiantiles conducidas por CCAA o la Fedeut Curicó en acuerdo a la RU N° 2083 de 2017</dc:title>
  <dc:creator>Yorch Wilian Sepúlveda Manriquez</dc:creator>
  <cp:lastModifiedBy>Yorch Wilian Sepúlveda Manriquez</cp:lastModifiedBy>
  <cp:revision>62</cp:revision>
  <dcterms:created xsi:type="dcterms:W3CDTF">2019-07-17T20:39:21Z</dcterms:created>
  <dcterms:modified xsi:type="dcterms:W3CDTF">2021-09-11T00:28:34Z</dcterms:modified>
</cp:coreProperties>
</file>